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M Hanna" panose="020B0604020202020204" charset="-127"/>
      <p:regular r:id="rId12"/>
    </p:embeddedFont>
    <p:embeddedFont>
      <p:font typeface="Borsok" panose="0200050300000002000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hrikhan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13.png"/><Relationship Id="rId10" Type="http://schemas.openxmlformats.org/officeDocument/2006/relationships/image" Target="../media/image29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9.sv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4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6.svg"/><Relationship Id="rId5" Type="http://schemas.openxmlformats.org/officeDocument/2006/relationships/image" Target="../media/image49.sv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7.sv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5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3.svg"/><Relationship Id="rId4" Type="http://schemas.openxmlformats.org/officeDocument/2006/relationships/image" Target="../media/image32.png"/><Relationship Id="rId9" Type="http://schemas.openxmlformats.org/officeDocument/2006/relationships/image" Target="../media/image6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128396" y="5541533"/>
            <a:ext cx="3761861" cy="4745467"/>
          </a:xfrm>
          <a:custGeom>
            <a:avLst/>
            <a:gdLst/>
            <a:ahLst/>
            <a:cxnLst/>
            <a:rect l="l" t="t" r="r" b="b"/>
            <a:pathLst>
              <a:path w="3761861" h="4745467">
                <a:moveTo>
                  <a:pt x="0" y="0"/>
                </a:moveTo>
                <a:lnTo>
                  <a:pt x="3761861" y="0"/>
                </a:lnTo>
                <a:lnTo>
                  <a:pt x="3761861" y="4745467"/>
                </a:lnTo>
                <a:lnTo>
                  <a:pt x="0" y="474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410736" y="6527945"/>
            <a:ext cx="4878871" cy="3982933"/>
          </a:xfrm>
          <a:custGeom>
            <a:avLst/>
            <a:gdLst/>
            <a:ahLst/>
            <a:cxnLst/>
            <a:rect l="l" t="t" r="r" b="b"/>
            <a:pathLst>
              <a:path w="4878871" h="3982933">
                <a:moveTo>
                  <a:pt x="0" y="0"/>
                </a:moveTo>
                <a:lnTo>
                  <a:pt x="4878872" y="0"/>
                </a:lnTo>
                <a:lnTo>
                  <a:pt x="4878872" y="3982933"/>
                </a:lnTo>
                <a:lnTo>
                  <a:pt x="0" y="3982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85975">
            <a:off x="15696623" y="348439"/>
            <a:ext cx="3606061" cy="4114800"/>
          </a:xfrm>
          <a:custGeom>
            <a:avLst/>
            <a:gdLst/>
            <a:ahLst/>
            <a:cxnLst/>
            <a:rect l="l" t="t" r="r" b="b"/>
            <a:pathLst>
              <a:path w="3606061" h="4114800">
                <a:moveTo>
                  <a:pt x="0" y="0"/>
                </a:moveTo>
                <a:lnTo>
                  <a:pt x="3606061" y="0"/>
                </a:lnTo>
                <a:lnTo>
                  <a:pt x="36060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219417" flipH="1">
            <a:off x="-814921" y="892204"/>
            <a:ext cx="3815542" cy="4114800"/>
          </a:xfrm>
          <a:custGeom>
            <a:avLst/>
            <a:gdLst/>
            <a:ahLst/>
            <a:cxnLst/>
            <a:rect l="l" t="t" r="r" b="b"/>
            <a:pathLst>
              <a:path w="3815542" h="4114800">
                <a:moveTo>
                  <a:pt x="3815542" y="0"/>
                </a:moveTo>
                <a:lnTo>
                  <a:pt x="0" y="0"/>
                </a:lnTo>
                <a:lnTo>
                  <a:pt x="0" y="4114800"/>
                </a:lnTo>
                <a:lnTo>
                  <a:pt x="3815542" y="4114800"/>
                </a:lnTo>
                <a:lnTo>
                  <a:pt x="381554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31418" y="6914929"/>
            <a:ext cx="9825163" cy="1502565"/>
            <a:chOff x="0" y="0"/>
            <a:chExt cx="1961977" cy="3000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61977" cy="300046"/>
            </a:xfrm>
            <a:custGeom>
              <a:avLst/>
              <a:gdLst/>
              <a:ahLst/>
              <a:cxnLst/>
              <a:rect l="l" t="t" r="r" b="b"/>
              <a:pathLst>
                <a:path w="1961977" h="300046">
                  <a:moveTo>
                    <a:pt x="40186" y="0"/>
                  </a:moveTo>
                  <a:lnTo>
                    <a:pt x="1921790" y="0"/>
                  </a:lnTo>
                  <a:cubicBezTo>
                    <a:pt x="1943984" y="0"/>
                    <a:pt x="1961977" y="17992"/>
                    <a:pt x="1961977" y="40186"/>
                  </a:cubicBezTo>
                  <a:lnTo>
                    <a:pt x="1961977" y="259859"/>
                  </a:lnTo>
                  <a:cubicBezTo>
                    <a:pt x="1961977" y="270517"/>
                    <a:pt x="1957743" y="280739"/>
                    <a:pt x="1950206" y="288275"/>
                  </a:cubicBezTo>
                  <a:cubicBezTo>
                    <a:pt x="1942670" y="295812"/>
                    <a:pt x="1932448" y="300046"/>
                    <a:pt x="1921790" y="300046"/>
                  </a:cubicBezTo>
                  <a:lnTo>
                    <a:pt x="40186" y="300046"/>
                  </a:lnTo>
                  <a:cubicBezTo>
                    <a:pt x="29528" y="300046"/>
                    <a:pt x="19307" y="295812"/>
                    <a:pt x="11770" y="288275"/>
                  </a:cubicBezTo>
                  <a:cubicBezTo>
                    <a:pt x="4234" y="280739"/>
                    <a:pt x="0" y="270517"/>
                    <a:pt x="0" y="259859"/>
                  </a:cubicBezTo>
                  <a:lnTo>
                    <a:pt x="0" y="40186"/>
                  </a:lnTo>
                  <a:cubicBezTo>
                    <a:pt x="0" y="29528"/>
                    <a:pt x="4234" y="19307"/>
                    <a:pt x="11770" y="11770"/>
                  </a:cubicBezTo>
                  <a:cubicBezTo>
                    <a:pt x="19307" y="4234"/>
                    <a:pt x="29528" y="0"/>
                    <a:pt x="40186" y="0"/>
                  </a:cubicBezTo>
                  <a:close/>
                </a:path>
              </a:pathLst>
            </a:custGeom>
            <a:solidFill>
              <a:srgbClr val="C6A96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961977" cy="347671"/>
            </a:xfrm>
            <a:prstGeom prst="rect">
              <a:avLst/>
            </a:prstGeom>
          </p:spPr>
          <p:txBody>
            <a:bodyPr lIns="55117" tIns="55117" rIns="55117" bIns="55117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905538" y="2202882"/>
            <a:ext cx="12728383" cy="4449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72"/>
              </a:lnSpc>
            </a:pPr>
            <a:r>
              <a:rPr lang="en-US" sz="17172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Здоровое питание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69658" y="7264286"/>
            <a:ext cx="8656755" cy="722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186">
                <a:solidFill>
                  <a:srgbClr val="FFFFEC"/>
                </a:solidFill>
                <a:latin typeface="BM Hanna"/>
                <a:ea typeface="BM Hanna"/>
                <a:cs typeface="BM Hanna"/>
                <a:sym typeface="BM Hanna"/>
              </a:rPr>
              <a:t>Простой и питательный выбор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83270" y="4429782"/>
            <a:ext cx="4643177" cy="5857218"/>
          </a:xfrm>
          <a:custGeom>
            <a:avLst/>
            <a:gdLst/>
            <a:ahLst/>
            <a:cxnLst/>
            <a:rect l="l" t="t" r="r" b="b"/>
            <a:pathLst>
              <a:path w="4643177" h="5857218">
                <a:moveTo>
                  <a:pt x="0" y="0"/>
                </a:moveTo>
                <a:lnTo>
                  <a:pt x="4643176" y="0"/>
                </a:lnTo>
                <a:lnTo>
                  <a:pt x="4643176" y="5857218"/>
                </a:lnTo>
                <a:lnTo>
                  <a:pt x="0" y="5857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17200" y="0"/>
            <a:ext cx="4609246" cy="4114800"/>
          </a:xfrm>
          <a:custGeom>
            <a:avLst/>
            <a:gdLst/>
            <a:ahLst/>
            <a:cxnLst/>
            <a:rect l="l" t="t" r="r" b="b"/>
            <a:pathLst>
              <a:path w="4609246" h="4114800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78887" y="4114800"/>
            <a:ext cx="2053610" cy="1781040"/>
          </a:xfrm>
          <a:custGeom>
            <a:avLst/>
            <a:gdLst/>
            <a:ahLst/>
            <a:cxnLst/>
            <a:rect l="l" t="t" r="r" b="b"/>
            <a:pathLst>
              <a:path w="2053610" h="1781040">
                <a:moveTo>
                  <a:pt x="0" y="0"/>
                </a:moveTo>
                <a:lnTo>
                  <a:pt x="2053610" y="0"/>
                </a:lnTo>
                <a:lnTo>
                  <a:pt x="2053610" y="1781040"/>
                </a:lnTo>
                <a:lnTo>
                  <a:pt x="0" y="17810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31133" y="3999471"/>
            <a:ext cx="9898099" cy="235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62"/>
              </a:lnSpc>
            </a:pPr>
            <a:r>
              <a:rPr lang="en-US" sz="17762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Спасибо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94219" y="2675212"/>
            <a:ext cx="2527507" cy="2688837"/>
          </a:xfrm>
          <a:custGeom>
            <a:avLst/>
            <a:gdLst/>
            <a:ahLst/>
            <a:cxnLst/>
            <a:rect l="l" t="t" r="r" b="b"/>
            <a:pathLst>
              <a:path w="2527507" h="2688837">
                <a:moveTo>
                  <a:pt x="0" y="0"/>
                </a:moveTo>
                <a:lnTo>
                  <a:pt x="2527506" y="0"/>
                </a:lnTo>
                <a:lnTo>
                  <a:pt x="2527506" y="2688837"/>
                </a:lnTo>
                <a:lnTo>
                  <a:pt x="0" y="26888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55159" y="2675212"/>
            <a:ext cx="3204019" cy="2615645"/>
          </a:xfrm>
          <a:custGeom>
            <a:avLst/>
            <a:gdLst/>
            <a:ahLst/>
            <a:cxnLst/>
            <a:rect l="l" t="t" r="r" b="b"/>
            <a:pathLst>
              <a:path w="3204019" h="2615645">
                <a:moveTo>
                  <a:pt x="0" y="0"/>
                </a:moveTo>
                <a:lnTo>
                  <a:pt x="3204020" y="0"/>
                </a:lnTo>
                <a:lnTo>
                  <a:pt x="3204020" y="2615645"/>
                </a:lnTo>
                <a:lnTo>
                  <a:pt x="0" y="2615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818342" y="2582829"/>
            <a:ext cx="2570568" cy="2873603"/>
          </a:xfrm>
          <a:custGeom>
            <a:avLst/>
            <a:gdLst/>
            <a:ahLst/>
            <a:cxnLst/>
            <a:rect l="l" t="t" r="r" b="b"/>
            <a:pathLst>
              <a:path w="2570568" h="2873603">
                <a:moveTo>
                  <a:pt x="2570568" y="0"/>
                </a:moveTo>
                <a:lnTo>
                  <a:pt x="0" y="0"/>
                </a:lnTo>
                <a:lnTo>
                  <a:pt x="0" y="2873603"/>
                </a:lnTo>
                <a:lnTo>
                  <a:pt x="2570568" y="2873603"/>
                </a:lnTo>
                <a:lnTo>
                  <a:pt x="257056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422456" y="-1157032"/>
            <a:ext cx="6389661" cy="2857921"/>
          </a:xfrm>
          <a:custGeom>
            <a:avLst/>
            <a:gdLst/>
            <a:ahLst/>
            <a:cxnLst/>
            <a:rect l="l" t="t" r="r" b="b"/>
            <a:pathLst>
              <a:path w="6389661" h="2857921">
                <a:moveTo>
                  <a:pt x="0" y="0"/>
                </a:moveTo>
                <a:lnTo>
                  <a:pt x="6389661" y="0"/>
                </a:lnTo>
                <a:lnTo>
                  <a:pt x="6389661" y="2857921"/>
                </a:lnTo>
                <a:lnTo>
                  <a:pt x="0" y="28579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7000"/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59964" y="3425781"/>
            <a:ext cx="6470524" cy="159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1"/>
              </a:lnSpc>
            </a:pPr>
            <a:r>
              <a:rPr lang="en-US" sz="12001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Фрукты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59964" y="6153097"/>
            <a:ext cx="15368071" cy="300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8"/>
              </a:lnSpc>
            </a:pPr>
            <a:r>
              <a:rPr lang="en-US" sz="390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Фрукты богаты витаминами, минералами и антиоксидантами. Они помогают укрепить иммунную систему и обеспечивают естественную энергию. Примеры включают яблоки, бананы, ягоды и апельсины.</a:t>
            </a:r>
          </a:p>
        </p:txBody>
      </p:sp>
      <p:sp>
        <p:nvSpPr>
          <p:cNvPr id="10" name="Freeform 10"/>
          <p:cNvSpPr/>
          <p:nvPr/>
        </p:nvSpPr>
        <p:spPr>
          <a:xfrm flipV="1">
            <a:off x="12347921" y="8858039"/>
            <a:ext cx="6389661" cy="2857921"/>
          </a:xfrm>
          <a:custGeom>
            <a:avLst/>
            <a:gdLst/>
            <a:ahLst/>
            <a:cxnLst/>
            <a:rect l="l" t="t" r="r" b="b"/>
            <a:pathLst>
              <a:path w="6389661" h="2857921">
                <a:moveTo>
                  <a:pt x="0" y="2857922"/>
                </a:moveTo>
                <a:lnTo>
                  <a:pt x="6389661" y="2857922"/>
                </a:lnTo>
                <a:lnTo>
                  <a:pt x="6389661" y="0"/>
                </a:lnTo>
                <a:lnTo>
                  <a:pt x="0" y="0"/>
                </a:lnTo>
                <a:lnTo>
                  <a:pt x="0" y="2857922"/>
                </a:lnTo>
                <a:close/>
              </a:path>
            </a:pathLst>
          </a:custGeom>
          <a:blipFill>
            <a:blip r:embed="rId10">
              <a:alphaModFix amt="47000"/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98780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4743333">
            <a:off x="-298028" y="193382"/>
            <a:ext cx="3586999" cy="4524885"/>
          </a:xfrm>
          <a:custGeom>
            <a:avLst/>
            <a:gdLst/>
            <a:ahLst/>
            <a:cxnLst/>
            <a:rect l="l" t="t" r="r" b="b"/>
            <a:pathLst>
              <a:path w="3586999" h="4524885">
                <a:moveTo>
                  <a:pt x="0" y="0"/>
                </a:moveTo>
                <a:lnTo>
                  <a:pt x="3586999" y="0"/>
                </a:lnTo>
                <a:lnTo>
                  <a:pt x="3586999" y="4524885"/>
                </a:lnTo>
                <a:lnTo>
                  <a:pt x="0" y="4524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85960" y="4815010"/>
            <a:ext cx="4562862" cy="5206585"/>
          </a:xfrm>
          <a:custGeom>
            <a:avLst/>
            <a:gdLst/>
            <a:ahLst/>
            <a:cxnLst/>
            <a:rect l="l" t="t" r="r" b="b"/>
            <a:pathLst>
              <a:path w="4562862" h="5206585">
                <a:moveTo>
                  <a:pt x="0" y="0"/>
                </a:moveTo>
                <a:lnTo>
                  <a:pt x="4562862" y="0"/>
                </a:lnTo>
                <a:lnTo>
                  <a:pt x="4562862" y="5206585"/>
                </a:lnTo>
                <a:lnTo>
                  <a:pt x="0" y="5206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65188" y="6429969"/>
            <a:ext cx="2702752" cy="2550415"/>
          </a:xfrm>
          <a:custGeom>
            <a:avLst/>
            <a:gdLst/>
            <a:ahLst/>
            <a:cxnLst/>
            <a:rect l="l" t="t" r="r" b="b"/>
            <a:pathLst>
              <a:path w="2702752" h="2550415">
                <a:moveTo>
                  <a:pt x="0" y="0"/>
                </a:moveTo>
                <a:lnTo>
                  <a:pt x="2702752" y="0"/>
                </a:lnTo>
                <a:lnTo>
                  <a:pt x="2702752" y="2550415"/>
                </a:lnTo>
                <a:lnTo>
                  <a:pt x="0" y="2550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20500" y="6724564"/>
            <a:ext cx="2601050" cy="2255819"/>
          </a:xfrm>
          <a:custGeom>
            <a:avLst/>
            <a:gdLst/>
            <a:ahLst/>
            <a:cxnLst/>
            <a:rect l="l" t="t" r="r" b="b"/>
            <a:pathLst>
              <a:path w="2601050" h="2255819">
                <a:moveTo>
                  <a:pt x="0" y="0"/>
                </a:moveTo>
                <a:lnTo>
                  <a:pt x="2601050" y="0"/>
                </a:lnTo>
                <a:lnTo>
                  <a:pt x="2601050" y="2255820"/>
                </a:lnTo>
                <a:lnTo>
                  <a:pt x="0" y="22558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28845" y="6330443"/>
            <a:ext cx="2886074" cy="2649941"/>
          </a:xfrm>
          <a:custGeom>
            <a:avLst/>
            <a:gdLst/>
            <a:ahLst/>
            <a:cxnLst/>
            <a:rect l="l" t="t" r="r" b="b"/>
            <a:pathLst>
              <a:path w="2886074" h="2649941">
                <a:moveTo>
                  <a:pt x="0" y="0"/>
                </a:moveTo>
                <a:lnTo>
                  <a:pt x="2886074" y="0"/>
                </a:lnTo>
                <a:lnTo>
                  <a:pt x="2886074" y="2649941"/>
                </a:lnTo>
                <a:lnTo>
                  <a:pt x="0" y="26499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746663" y="1525691"/>
            <a:ext cx="8321277" cy="147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124"/>
              </a:lnSpc>
            </a:pPr>
            <a:r>
              <a:rPr lang="en-US" sz="11124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Овощи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42164" y="3359740"/>
            <a:ext cx="12648430" cy="321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1"/>
              </a:lnSpc>
            </a:pPr>
            <a:r>
              <a:rPr lang="en-US" sz="350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Овощи необходимы для сбалансированного питания, поскольку содержат клетчатку и важные питательные вещества. Они улучшают пищеварение и поддерживают общее состояние здоровья. Примеры включают шпинат, брокколи, морковь и сладкий перец.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753977" y="2341859"/>
            <a:ext cx="6412047" cy="8478740"/>
          </a:xfrm>
          <a:custGeom>
            <a:avLst/>
            <a:gdLst/>
            <a:ahLst/>
            <a:cxnLst/>
            <a:rect l="l" t="t" r="r" b="b"/>
            <a:pathLst>
              <a:path w="6412047" h="8478740">
                <a:moveTo>
                  <a:pt x="0" y="0"/>
                </a:moveTo>
                <a:lnTo>
                  <a:pt x="6412047" y="0"/>
                </a:lnTo>
                <a:lnTo>
                  <a:pt x="6412047" y="8478740"/>
                </a:lnTo>
                <a:lnTo>
                  <a:pt x="0" y="8478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42716">
            <a:off x="-1243700" y="-2057400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90314" y="6808356"/>
            <a:ext cx="5141375" cy="1897635"/>
          </a:xfrm>
          <a:custGeom>
            <a:avLst/>
            <a:gdLst/>
            <a:ahLst/>
            <a:cxnLst/>
            <a:rect l="l" t="t" r="r" b="b"/>
            <a:pathLst>
              <a:path w="5141375" h="1897635">
                <a:moveTo>
                  <a:pt x="0" y="0"/>
                </a:moveTo>
                <a:lnTo>
                  <a:pt x="5141375" y="0"/>
                </a:lnTo>
                <a:lnTo>
                  <a:pt x="5141375" y="1897634"/>
                </a:lnTo>
                <a:lnTo>
                  <a:pt x="0" y="18976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65967" y="6630607"/>
            <a:ext cx="5318550" cy="2253131"/>
          </a:xfrm>
          <a:custGeom>
            <a:avLst/>
            <a:gdLst/>
            <a:ahLst/>
            <a:cxnLst/>
            <a:rect l="l" t="t" r="r" b="b"/>
            <a:pathLst>
              <a:path w="5318550" h="2253131">
                <a:moveTo>
                  <a:pt x="0" y="0"/>
                </a:moveTo>
                <a:lnTo>
                  <a:pt x="5318550" y="0"/>
                </a:lnTo>
                <a:lnTo>
                  <a:pt x="5318550" y="2253132"/>
                </a:lnTo>
                <a:lnTo>
                  <a:pt x="0" y="22531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790314" y="1622336"/>
            <a:ext cx="11133414" cy="147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24"/>
              </a:lnSpc>
            </a:pPr>
            <a:r>
              <a:rPr lang="en-US" sz="11124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Цельные зерна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90314" y="3792807"/>
            <a:ext cx="11468986" cy="3149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r>
              <a:rPr lang="en-US" sz="340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Цельные зерна обеспечивают организм постоянной энергией и поддерживают здоровье сердца. Они также являются хорошим источником клетчатки. Примеры включают коричневый рис, овсяные хлопья, киноа и цельнозерновой хлеб.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 rot="852662">
            <a:off x="1069572" y="6689555"/>
            <a:ext cx="7027292" cy="4305814"/>
          </a:xfrm>
          <a:custGeom>
            <a:avLst/>
            <a:gdLst/>
            <a:ahLst/>
            <a:cxnLst/>
            <a:rect l="l" t="t" r="r" b="b"/>
            <a:pathLst>
              <a:path w="7027292" h="4305814">
                <a:moveTo>
                  <a:pt x="0" y="0"/>
                </a:moveTo>
                <a:lnTo>
                  <a:pt x="7027292" y="0"/>
                </a:lnTo>
                <a:lnTo>
                  <a:pt x="7027292" y="4305813"/>
                </a:lnTo>
                <a:lnTo>
                  <a:pt x="0" y="43058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53009" y="2402320"/>
            <a:ext cx="3537428" cy="3248002"/>
          </a:xfrm>
          <a:custGeom>
            <a:avLst/>
            <a:gdLst/>
            <a:ahLst/>
            <a:cxnLst/>
            <a:rect l="l" t="t" r="r" b="b"/>
            <a:pathLst>
              <a:path w="3537428" h="3248002">
                <a:moveTo>
                  <a:pt x="0" y="0"/>
                </a:moveTo>
                <a:lnTo>
                  <a:pt x="3537427" y="0"/>
                </a:lnTo>
                <a:lnTo>
                  <a:pt x="3537427" y="3248002"/>
                </a:lnTo>
                <a:lnTo>
                  <a:pt x="0" y="3248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468138" y="1809945"/>
            <a:ext cx="4378221" cy="3542379"/>
          </a:xfrm>
          <a:custGeom>
            <a:avLst/>
            <a:gdLst/>
            <a:ahLst/>
            <a:cxnLst/>
            <a:rect l="l" t="t" r="r" b="b"/>
            <a:pathLst>
              <a:path w="4378221" h="3542379">
                <a:moveTo>
                  <a:pt x="4378222" y="0"/>
                </a:moveTo>
                <a:lnTo>
                  <a:pt x="0" y="0"/>
                </a:lnTo>
                <a:lnTo>
                  <a:pt x="0" y="3542379"/>
                </a:lnTo>
                <a:lnTo>
                  <a:pt x="4378222" y="3542379"/>
                </a:lnTo>
                <a:lnTo>
                  <a:pt x="437822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35737" y="-990941"/>
            <a:ext cx="3914431" cy="4039281"/>
          </a:xfrm>
          <a:custGeom>
            <a:avLst/>
            <a:gdLst/>
            <a:ahLst/>
            <a:cxnLst/>
            <a:rect l="l" t="t" r="r" b="b"/>
            <a:pathLst>
              <a:path w="3914431" h="4039281">
                <a:moveTo>
                  <a:pt x="0" y="0"/>
                </a:moveTo>
                <a:lnTo>
                  <a:pt x="3914431" y="0"/>
                </a:lnTo>
                <a:lnTo>
                  <a:pt x="3914431" y="4039282"/>
                </a:lnTo>
                <a:lnTo>
                  <a:pt x="0" y="40392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7000"/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99511">
            <a:off x="6798076" y="6347230"/>
            <a:ext cx="1438753" cy="1530589"/>
          </a:xfrm>
          <a:custGeom>
            <a:avLst/>
            <a:gdLst/>
            <a:ahLst/>
            <a:cxnLst/>
            <a:rect l="l" t="t" r="r" b="b"/>
            <a:pathLst>
              <a:path w="1438753" h="1530589">
                <a:moveTo>
                  <a:pt x="0" y="0"/>
                </a:moveTo>
                <a:lnTo>
                  <a:pt x="1438753" y="0"/>
                </a:lnTo>
                <a:lnTo>
                  <a:pt x="1438753" y="1530589"/>
                </a:lnTo>
                <a:lnTo>
                  <a:pt x="0" y="15305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142746" y="2249336"/>
            <a:ext cx="9116554" cy="2882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124"/>
              </a:lnSpc>
            </a:pPr>
            <a:r>
              <a:rPr lang="en-US" sz="11124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Нежирные белки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42846" y="5631272"/>
            <a:ext cx="8779005" cy="4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3"/>
              </a:lnSpc>
            </a:pPr>
            <a:r>
              <a:rPr lang="en-US" sz="340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Нежирные белки помогают строить и восстанавливать ткани и поддерживать мышечную массу. Они имеют решающее значение для общего функционирования организма. Примеры включают курицу, рыбу, тофу, фасоль и нежирные куски мяса, такие как говядина.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707766" y="6677639"/>
            <a:ext cx="4321742" cy="4734976"/>
          </a:xfrm>
          <a:custGeom>
            <a:avLst/>
            <a:gdLst/>
            <a:ahLst/>
            <a:cxnLst/>
            <a:rect l="l" t="t" r="r" b="b"/>
            <a:pathLst>
              <a:path w="4321742" h="4734976">
                <a:moveTo>
                  <a:pt x="0" y="0"/>
                </a:moveTo>
                <a:lnTo>
                  <a:pt x="4321742" y="0"/>
                </a:lnTo>
                <a:lnTo>
                  <a:pt x="4321742" y="4734976"/>
                </a:lnTo>
                <a:lnTo>
                  <a:pt x="0" y="4734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04761" y="5457182"/>
            <a:ext cx="3634419" cy="3171857"/>
          </a:xfrm>
          <a:custGeom>
            <a:avLst/>
            <a:gdLst/>
            <a:ahLst/>
            <a:cxnLst/>
            <a:rect l="l" t="t" r="r" b="b"/>
            <a:pathLst>
              <a:path w="3634419" h="3171857">
                <a:moveTo>
                  <a:pt x="0" y="0"/>
                </a:moveTo>
                <a:lnTo>
                  <a:pt x="3634419" y="0"/>
                </a:lnTo>
                <a:lnTo>
                  <a:pt x="3634419" y="3171856"/>
                </a:lnTo>
                <a:lnTo>
                  <a:pt x="0" y="3171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01509" y="5457182"/>
            <a:ext cx="3279336" cy="2725541"/>
          </a:xfrm>
          <a:custGeom>
            <a:avLst/>
            <a:gdLst/>
            <a:ahLst/>
            <a:cxnLst/>
            <a:rect l="l" t="t" r="r" b="b"/>
            <a:pathLst>
              <a:path w="3279336" h="2725541">
                <a:moveTo>
                  <a:pt x="0" y="0"/>
                </a:moveTo>
                <a:lnTo>
                  <a:pt x="3279336" y="0"/>
                </a:lnTo>
                <a:lnTo>
                  <a:pt x="3279336" y="2725541"/>
                </a:lnTo>
                <a:lnTo>
                  <a:pt x="0" y="27255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33727" y="1886562"/>
            <a:ext cx="7016077" cy="316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77"/>
              </a:lnSpc>
            </a:pPr>
            <a:r>
              <a:rPr lang="en-US" sz="12177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Орехи и семечки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04761" y="2046802"/>
            <a:ext cx="9626981" cy="3673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r>
              <a:rPr lang="en-US" sz="340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Орехи и семечки богаты полезными жирами, белками и клетчаткой. Они поддерживают здоровье сердца и обеспечивают длительное поступление энергии. Примеры включают миндаль, семена чиа, грецкие орехи и льняное семя.</a:t>
            </a:r>
          </a:p>
        </p:txBody>
      </p:sp>
      <p:sp>
        <p:nvSpPr>
          <p:cNvPr id="9" name="Freeform 9"/>
          <p:cNvSpPr/>
          <p:nvPr/>
        </p:nvSpPr>
        <p:spPr>
          <a:xfrm rot="-6095825">
            <a:off x="4381124" y="7264182"/>
            <a:ext cx="854037" cy="1576242"/>
          </a:xfrm>
          <a:custGeom>
            <a:avLst/>
            <a:gdLst/>
            <a:ahLst/>
            <a:cxnLst/>
            <a:rect l="l" t="t" r="r" b="b"/>
            <a:pathLst>
              <a:path w="854037" h="1576242">
                <a:moveTo>
                  <a:pt x="0" y="0"/>
                </a:moveTo>
                <a:lnTo>
                  <a:pt x="854037" y="0"/>
                </a:lnTo>
                <a:lnTo>
                  <a:pt x="854037" y="1576242"/>
                </a:lnTo>
                <a:lnTo>
                  <a:pt x="0" y="1576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7104974" y="4003928"/>
            <a:ext cx="2366052" cy="2592288"/>
          </a:xfrm>
          <a:custGeom>
            <a:avLst/>
            <a:gdLst/>
            <a:ahLst/>
            <a:cxnLst/>
            <a:rect l="l" t="t" r="r" b="b"/>
            <a:pathLst>
              <a:path w="2366052" h="2592288">
                <a:moveTo>
                  <a:pt x="2366052" y="0"/>
                </a:moveTo>
                <a:lnTo>
                  <a:pt x="0" y="0"/>
                </a:lnTo>
                <a:lnTo>
                  <a:pt x="0" y="2592288"/>
                </a:lnTo>
                <a:lnTo>
                  <a:pt x="2366052" y="2592288"/>
                </a:lnTo>
                <a:lnTo>
                  <a:pt x="2366052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31939" y="1980047"/>
            <a:ext cx="5753041" cy="3608726"/>
          </a:xfrm>
          <a:custGeom>
            <a:avLst/>
            <a:gdLst/>
            <a:ahLst/>
            <a:cxnLst/>
            <a:rect l="l" t="t" r="r" b="b"/>
            <a:pathLst>
              <a:path w="5753041" h="3608726">
                <a:moveTo>
                  <a:pt x="0" y="0"/>
                </a:moveTo>
                <a:lnTo>
                  <a:pt x="5753041" y="0"/>
                </a:lnTo>
                <a:lnTo>
                  <a:pt x="5753041" y="3608726"/>
                </a:lnTo>
                <a:lnTo>
                  <a:pt x="0" y="3608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44000" y="1980047"/>
            <a:ext cx="2242496" cy="3960248"/>
          </a:xfrm>
          <a:custGeom>
            <a:avLst/>
            <a:gdLst/>
            <a:ahLst/>
            <a:cxnLst/>
            <a:rect l="l" t="t" r="r" b="b"/>
            <a:pathLst>
              <a:path w="2242496" h="3960248">
                <a:moveTo>
                  <a:pt x="0" y="0"/>
                </a:moveTo>
                <a:lnTo>
                  <a:pt x="2242496" y="0"/>
                </a:lnTo>
                <a:lnTo>
                  <a:pt x="2242496" y="3960249"/>
                </a:lnTo>
                <a:lnTo>
                  <a:pt x="0" y="39602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34540" y="5588773"/>
            <a:ext cx="4571760" cy="3441288"/>
          </a:xfrm>
          <a:custGeom>
            <a:avLst/>
            <a:gdLst/>
            <a:ahLst/>
            <a:cxnLst/>
            <a:rect l="l" t="t" r="r" b="b"/>
            <a:pathLst>
              <a:path w="4571760" h="3441288">
                <a:moveTo>
                  <a:pt x="0" y="0"/>
                </a:moveTo>
                <a:lnTo>
                  <a:pt x="4571760" y="0"/>
                </a:lnTo>
                <a:lnTo>
                  <a:pt x="4571760" y="3441289"/>
                </a:lnTo>
                <a:lnTo>
                  <a:pt x="0" y="344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68013" y="1967985"/>
            <a:ext cx="8194084" cy="316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77"/>
              </a:lnSpc>
            </a:pPr>
            <a:r>
              <a:rPr lang="en-US" sz="12177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Молочные продукты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27556" y="6446023"/>
            <a:ext cx="10037284" cy="3673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3"/>
              </a:lnSpc>
            </a:pPr>
            <a:r>
              <a:rPr lang="en-US" sz="340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Молочные продукты содержат кальций и витамин D, которые необходимы для здоровья костей. Для тех, кто избегает молочных продуктов, есть альтернативы, такие как миндальное молоко или соевый йогурт. Примеры включают молоко, сыр и йогурт</a:t>
            </a:r>
          </a:p>
        </p:txBody>
      </p:sp>
      <p:sp>
        <p:nvSpPr>
          <p:cNvPr id="9" name="Freeform 9"/>
          <p:cNvSpPr/>
          <p:nvPr/>
        </p:nvSpPr>
        <p:spPr>
          <a:xfrm>
            <a:off x="-2422456" y="-1157032"/>
            <a:ext cx="5780938" cy="2585656"/>
          </a:xfrm>
          <a:custGeom>
            <a:avLst/>
            <a:gdLst/>
            <a:ahLst/>
            <a:cxnLst/>
            <a:rect l="l" t="t" r="r" b="b"/>
            <a:pathLst>
              <a:path w="5780938" h="2585656">
                <a:moveTo>
                  <a:pt x="0" y="0"/>
                </a:moveTo>
                <a:lnTo>
                  <a:pt x="5780937" y="0"/>
                </a:lnTo>
                <a:lnTo>
                  <a:pt x="5780937" y="2585656"/>
                </a:lnTo>
                <a:lnTo>
                  <a:pt x="0" y="25856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7000"/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245312" y="9426809"/>
            <a:ext cx="5780938" cy="2585656"/>
          </a:xfrm>
          <a:custGeom>
            <a:avLst/>
            <a:gdLst/>
            <a:ahLst/>
            <a:cxnLst/>
            <a:rect l="l" t="t" r="r" b="b"/>
            <a:pathLst>
              <a:path w="5780938" h="2585656">
                <a:moveTo>
                  <a:pt x="0" y="0"/>
                </a:moveTo>
                <a:lnTo>
                  <a:pt x="5780937" y="0"/>
                </a:lnTo>
                <a:lnTo>
                  <a:pt x="5780937" y="2585655"/>
                </a:lnTo>
                <a:lnTo>
                  <a:pt x="0" y="25856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7000"/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 rot="-841321" flipH="1">
            <a:off x="13034033" y="5580581"/>
            <a:ext cx="3503115" cy="3763112"/>
          </a:xfrm>
          <a:custGeom>
            <a:avLst/>
            <a:gdLst/>
            <a:ahLst/>
            <a:cxnLst/>
            <a:rect l="l" t="t" r="r" b="b"/>
            <a:pathLst>
              <a:path w="3503115" h="3763112">
                <a:moveTo>
                  <a:pt x="3503115" y="0"/>
                </a:moveTo>
                <a:lnTo>
                  <a:pt x="0" y="0"/>
                </a:lnTo>
                <a:lnTo>
                  <a:pt x="0" y="3763112"/>
                </a:lnTo>
                <a:lnTo>
                  <a:pt x="3503115" y="3763112"/>
                </a:lnTo>
                <a:lnTo>
                  <a:pt x="35031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04683" y="6667617"/>
            <a:ext cx="3045222" cy="1838207"/>
          </a:xfrm>
          <a:custGeom>
            <a:avLst/>
            <a:gdLst/>
            <a:ahLst/>
            <a:cxnLst/>
            <a:rect l="l" t="t" r="r" b="b"/>
            <a:pathLst>
              <a:path w="3045222" h="1838207">
                <a:moveTo>
                  <a:pt x="0" y="0"/>
                </a:moveTo>
                <a:lnTo>
                  <a:pt x="3045221" y="0"/>
                </a:lnTo>
                <a:lnTo>
                  <a:pt x="3045221" y="1838207"/>
                </a:lnTo>
                <a:lnTo>
                  <a:pt x="0" y="18382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78809" y="6153088"/>
            <a:ext cx="1995308" cy="2618098"/>
          </a:xfrm>
          <a:custGeom>
            <a:avLst/>
            <a:gdLst/>
            <a:ahLst/>
            <a:cxnLst/>
            <a:rect l="l" t="t" r="r" b="b"/>
            <a:pathLst>
              <a:path w="1995308" h="2618098">
                <a:moveTo>
                  <a:pt x="0" y="0"/>
                </a:moveTo>
                <a:lnTo>
                  <a:pt x="1995308" y="0"/>
                </a:lnTo>
                <a:lnTo>
                  <a:pt x="1995308" y="2618098"/>
                </a:lnTo>
                <a:lnTo>
                  <a:pt x="0" y="2618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98227" y="6293977"/>
            <a:ext cx="3609483" cy="2336320"/>
          </a:xfrm>
          <a:custGeom>
            <a:avLst/>
            <a:gdLst/>
            <a:ahLst/>
            <a:cxnLst/>
            <a:rect l="l" t="t" r="r" b="b"/>
            <a:pathLst>
              <a:path w="3609483" h="2336320">
                <a:moveTo>
                  <a:pt x="0" y="0"/>
                </a:moveTo>
                <a:lnTo>
                  <a:pt x="3609482" y="0"/>
                </a:lnTo>
                <a:lnTo>
                  <a:pt x="3609482" y="2336320"/>
                </a:lnTo>
                <a:lnTo>
                  <a:pt x="0" y="2336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095825">
            <a:off x="15034711" y="4773520"/>
            <a:ext cx="854037" cy="1576242"/>
          </a:xfrm>
          <a:custGeom>
            <a:avLst/>
            <a:gdLst/>
            <a:ahLst/>
            <a:cxnLst/>
            <a:rect l="l" t="t" r="r" b="b"/>
            <a:pathLst>
              <a:path w="854037" h="1576242">
                <a:moveTo>
                  <a:pt x="0" y="0"/>
                </a:moveTo>
                <a:lnTo>
                  <a:pt x="854037" y="0"/>
                </a:lnTo>
                <a:lnTo>
                  <a:pt x="854037" y="1576242"/>
                </a:lnTo>
                <a:lnTo>
                  <a:pt x="0" y="15762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98227" y="1629758"/>
            <a:ext cx="14001122" cy="166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25"/>
              </a:lnSpc>
            </a:pPr>
            <a:r>
              <a:rPr lang="en-US" sz="12525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Полезные жиры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8227" y="3384025"/>
            <a:ext cx="12120115" cy="272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8"/>
              </a:lnSpc>
            </a:pPr>
            <a:r>
              <a:rPr lang="en-US" sz="351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Полезные жиры важны для работы мозга и выработки гормонов. Они также помогают поддерживать чувство сытости. Примеры включают авокадо, оливковое масло, орехи и жирную рыбу, такую как лосось.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4545" y="7348269"/>
            <a:ext cx="2117978" cy="1910031"/>
          </a:xfrm>
          <a:custGeom>
            <a:avLst/>
            <a:gdLst/>
            <a:ahLst/>
            <a:cxnLst/>
            <a:rect l="l" t="t" r="r" b="b"/>
            <a:pathLst>
              <a:path w="2117978" h="1910031">
                <a:moveTo>
                  <a:pt x="0" y="0"/>
                </a:moveTo>
                <a:lnTo>
                  <a:pt x="2117978" y="0"/>
                </a:lnTo>
                <a:lnTo>
                  <a:pt x="2117978" y="1910031"/>
                </a:lnTo>
                <a:lnTo>
                  <a:pt x="0" y="1910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467975">
            <a:off x="16177205" y="7716148"/>
            <a:ext cx="2253382" cy="3024674"/>
          </a:xfrm>
          <a:custGeom>
            <a:avLst/>
            <a:gdLst/>
            <a:ahLst/>
            <a:cxnLst/>
            <a:rect l="l" t="t" r="r" b="b"/>
            <a:pathLst>
              <a:path w="2253382" h="3024674">
                <a:moveTo>
                  <a:pt x="0" y="0"/>
                </a:moveTo>
                <a:lnTo>
                  <a:pt x="2253382" y="0"/>
                </a:lnTo>
                <a:lnTo>
                  <a:pt x="2253382" y="3024674"/>
                </a:lnTo>
                <a:lnTo>
                  <a:pt x="0" y="30246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34478" y="798280"/>
            <a:ext cx="5290983" cy="4345220"/>
          </a:xfrm>
          <a:custGeom>
            <a:avLst/>
            <a:gdLst/>
            <a:ahLst/>
            <a:cxnLst/>
            <a:rect l="l" t="t" r="r" b="b"/>
            <a:pathLst>
              <a:path w="5290983" h="4345220">
                <a:moveTo>
                  <a:pt x="0" y="0"/>
                </a:moveTo>
                <a:lnTo>
                  <a:pt x="5290983" y="0"/>
                </a:lnTo>
                <a:lnTo>
                  <a:pt x="5290983" y="4345220"/>
                </a:lnTo>
                <a:lnTo>
                  <a:pt x="0" y="4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43599">
            <a:off x="-1839910" y="166143"/>
            <a:ext cx="5737219" cy="5609494"/>
          </a:xfrm>
          <a:custGeom>
            <a:avLst/>
            <a:gdLst/>
            <a:ahLst/>
            <a:cxnLst/>
            <a:rect l="l" t="t" r="r" b="b"/>
            <a:pathLst>
              <a:path w="5737219" h="5609494">
                <a:moveTo>
                  <a:pt x="0" y="0"/>
                </a:moveTo>
                <a:lnTo>
                  <a:pt x="5737220" y="0"/>
                </a:lnTo>
                <a:lnTo>
                  <a:pt x="5737220" y="5609494"/>
                </a:lnTo>
                <a:lnTo>
                  <a:pt x="0" y="56094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383022" y="2369268"/>
            <a:ext cx="9521956" cy="3261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5"/>
              </a:lnSpc>
            </a:pPr>
            <a:r>
              <a:rPr lang="en-US" sz="12525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Травы и специи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78427" y="5827054"/>
            <a:ext cx="12542954" cy="4117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4"/>
              </a:lnSpc>
            </a:pPr>
            <a:r>
              <a:rPr lang="en-US" sz="441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Травы и специи не только придают аромат, но и полезны для здоровья, например, обладают противовоспалительными свойствами и антиоксидантами. Например, куркума, чеснок, имбирь и базилик.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Произвольный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BM Hanna</vt:lpstr>
      <vt:lpstr>Borsok</vt:lpstr>
      <vt:lpstr>Arial</vt:lpstr>
      <vt:lpstr>Calibri</vt:lpstr>
      <vt:lpstr>Shrikhand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</dc:title>
  <dc:creator>Анастасия Сузьмина</dc:creator>
  <cp:lastModifiedBy>Анастасия Сузьмина</cp:lastModifiedBy>
  <cp:revision>2</cp:revision>
  <dcterms:created xsi:type="dcterms:W3CDTF">2006-08-16T00:00:00Z</dcterms:created>
  <dcterms:modified xsi:type="dcterms:W3CDTF">2026-02-15T15:53:07Z</dcterms:modified>
  <dc:identifier>DAGjYG6DO9A</dc:identifier>
</cp:coreProperties>
</file>