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685800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latin typeface="+mj-lt"/>
              </a:rPr>
              <a:t>Рекомендации</a:t>
            </a:r>
            <a:r>
              <a:rPr lang="ru-RU" sz="3600" dirty="0" smtClean="0">
                <a:latin typeface="+mj-lt"/>
              </a:rPr>
              <a:t> </a:t>
            </a:r>
            <a:r>
              <a:rPr lang="ru-RU" sz="3600" dirty="0" smtClean="0">
                <a:latin typeface="+mj-lt"/>
              </a:rPr>
              <a:t>родителям как эффективно организовать обучение на дому и помочь ребенку.</a:t>
            </a:r>
            <a:endParaRPr lang="ru-RU" sz="3600" dirty="0">
              <a:latin typeface="+mj-lt"/>
            </a:endParaRPr>
          </a:p>
        </p:txBody>
      </p:sp>
      <p:pic>
        <p:nvPicPr>
          <p:cNvPr id="10" name="Рисунок 9" descr="https://sun9-65.userapi.com/c855328/v855328550/edfdb/iSbqcaC56AU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2362200"/>
            <a:ext cx="6096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 noChangeArrowheads="1"/>
          </p:cNvSpPr>
          <p:nvPr/>
        </p:nvSpPr>
        <p:spPr bwMode="auto">
          <a:xfrm>
            <a:off x="0" y="0"/>
            <a:ext cx="88392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  ШАГ 9.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Обсуждайте режим дня совместно с ребенком!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Предусмотрите формы контроля со своей стороны:</a:t>
            </a: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sz="2400" dirty="0" smtClean="0">
                <a:solidFill>
                  <a:srgbClr val="000000"/>
                </a:solidFill>
                <a:cs typeface="Arial" pitchFamily="34" charset="0"/>
              </a:rPr>
              <a:t> В течение дня необходимо получать отчет ребенка о разных этапах выполнения учебных заданий</a:t>
            </a: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 Обязательна ежедневная проверка выполненных учебных заданий, чтении</a:t>
            </a: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0000"/>
                </a:solidFill>
                <a:cs typeface="Arial" pitchFamily="34" charset="0"/>
              </a:rPr>
              <a:t> Подготовка ребенком в течение дня вопросов с которыми он не справился самостоятельно.</a:t>
            </a: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0000"/>
                </a:solidFill>
                <a:cs typeface="Arial" pitchFamily="34" charset="0"/>
              </a:rPr>
              <a:t> 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2050" name="Picture 2" descr="http://islam.ru/sites/default/files/img/2017/obshestvo/vospitanie09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3962401"/>
            <a:ext cx="5562600" cy="2895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8392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000000"/>
                </a:solidFill>
                <a:cs typeface="Arial" pitchFamily="34" charset="0"/>
              </a:rPr>
              <a:t>ШАГ</a:t>
            </a:r>
            <a:r>
              <a:rPr lang="ru-RU" sz="2400" b="1" dirty="0" smtClean="0"/>
              <a:t> 10.</a:t>
            </a:r>
          </a:p>
          <a:p>
            <a:pPr algn="just">
              <a:lnSpc>
                <a:spcPct val="150000"/>
              </a:lnSpc>
            </a:pPr>
            <a:r>
              <a:rPr lang="ru-RU" sz="2400" b="1" dirty="0" smtClean="0"/>
              <a:t>   И главное, сохраняйте спокойствие, адекватное и критичное отношение к происходящему! </a:t>
            </a:r>
            <a:r>
              <a:rPr lang="ru-RU" sz="2400" dirty="0" smtClean="0"/>
              <a:t>Эмоциональное состояние ребенка напрямую зависит от состояния взрослых.  Всем потребуется некоторое время на адаптацию к режиму самоизоляции, но это нормальный процесс. Ведите себя спокойно, сдержанно, отвечайте на вопросы детей о вирусе, но и не погружайтесь в длительные обсуждения ситуации пандемии и ее рисков.</a:t>
            </a:r>
            <a:endParaRPr lang="ru-RU" sz="2400" dirty="0"/>
          </a:p>
        </p:txBody>
      </p:sp>
      <p:pic>
        <p:nvPicPr>
          <p:cNvPr id="1026" name="Picture 2" descr="https://saratov24.tv/upload/iblock/ea8/ea8e068320aeb9ea5e115c05b200f0c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4343400"/>
            <a:ext cx="6296025" cy="251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 numCol="1">
            <a:normAutofit fontScale="90000"/>
          </a:bodyPr>
          <a:lstStyle/>
          <a:p>
            <a:pPr indent="457200" algn="just"/>
            <a:r>
              <a:rPr lang="ru-RU" sz="2700" b="1" dirty="0" smtClean="0">
                <a:latin typeface="+mn-lt"/>
              </a:rPr>
              <a:t>Дистанционное обучение - </a:t>
            </a:r>
            <a:r>
              <a:rPr lang="ru-RU" sz="2700" dirty="0" smtClean="0">
                <a:latin typeface="+mn-lt"/>
              </a:rPr>
              <a:t>это </a:t>
            </a:r>
            <a:r>
              <a:rPr lang="ru-RU" sz="2700" dirty="0">
                <a:latin typeface="+mn-lt"/>
              </a:rPr>
              <a:t>взаимодействие учителя и учащихся между собой на расстоянии, отражающее все присущие учебному процессу компоненты </a:t>
            </a:r>
            <a:r>
              <a:rPr lang="ru-RU" sz="2700" dirty="0" smtClean="0">
                <a:latin typeface="+mn-lt"/>
              </a:rPr>
              <a:t>и </a:t>
            </a:r>
            <a:r>
              <a:rPr lang="ru-RU" sz="2700" dirty="0">
                <a:latin typeface="+mn-lt"/>
              </a:rPr>
              <a:t>реализуемое специфичными средствами </a:t>
            </a:r>
            <a:r>
              <a:rPr lang="ru-RU" sz="2700" dirty="0" err="1">
                <a:latin typeface="+mn-lt"/>
              </a:rPr>
              <a:t>Интернет-технологий</a:t>
            </a:r>
            <a:r>
              <a:rPr lang="ru-RU" sz="2700" dirty="0">
                <a:latin typeface="+mn-lt"/>
              </a:rPr>
              <a:t> или другими средствами, предусматривающими </a:t>
            </a:r>
            <a:r>
              <a:rPr lang="ru-RU" sz="2700" dirty="0" smtClean="0">
                <a:latin typeface="+mn-lt"/>
              </a:rPr>
              <a:t>интерактивность (электронный журнал, электронная почта,</a:t>
            </a:r>
            <a:r>
              <a:rPr lang="en-US" sz="2700" dirty="0" smtClean="0">
                <a:latin typeface="+mn-lt"/>
              </a:rPr>
              <a:t> </a:t>
            </a:r>
            <a:r>
              <a:rPr lang="en-US" sz="2700" dirty="0" err="1" smtClean="0">
                <a:latin typeface="+mn-lt"/>
              </a:rPr>
              <a:t>WhatsApp</a:t>
            </a:r>
            <a:r>
              <a:rPr lang="ru-RU" sz="2700" dirty="0" smtClean="0">
                <a:latin typeface="+mn-lt"/>
              </a:rPr>
              <a:t>, телефонный режим). </a:t>
            </a:r>
            <a:r>
              <a:rPr lang="ru-RU" sz="2700" dirty="0">
                <a:latin typeface="+mn-lt"/>
              </a:rPr>
              <a:t/>
            </a:r>
            <a:br>
              <a:rPr lang="ru-RU" sz="2700" dirty="0">
                <a:latin typeface="+mn-lt"/>
              </a:rPr>
            </a:br>
            <a:r>
              <a:rPr lang="ru-RU" sz="2700" dirty="0" smtClean="0">
                <a:latin typeface="+mn-lt"/>
              </a:rPr>
              <a:t/>
            </a:r>
            <a:br>
              <a:rPr lang="ru-RU" sz="2700" dirty="0" smtClean="0">
                <a:latin typeface="+mn-lt"/>
              </a:rPr>
            </a:br>
            <a:r>
              <a:rPr lang="ru-RU" sz="2700" dirty="0">
                <a:latin typeface="+mn-lt"/>
              </a:rPr>
              <a:t> </a:t>
            </a:r>
            <a:r>
              <a:rPr lang="ru-RU" sz="2700" dirty="0" smtClean="0">
                <a:latin typeface="+mn-lt"/>
              </a:rPr>
              <a:t>    Обучающиеся </a:t>
            </a:r>
            <a:r>
              <a:rPr lang="ru-RU" sz="2700" dirty="0">
                <a:latin typeface="+mn-lt"/>
              </a:rPr>
              <a:t>в дистанционной форме имеют все права и несут все обязанности, предусмотренные Федеральным Законом «Об образовании в Российской Федерации» и уставом учебного заведения. К школьникам </a:t>
            </a:r>
            <a:r>
              <a:rPr lang="ru-RU" sz="2700" dirty="0" smtClean="0">
                <a:latin typeface="+mn-lt"/>
              </a:rPr>
              <a:t> </a:t>
            </a:r>
            <a:r>
              <a:rPr lang="ru-RU" sz="2700" dirty="0">
                <a:latin typeface="+mn-lt"/>
              </a:rPr>
              <a:t>государство предъявляет одинаковые требования по освоению программы, вне зависимости от того, занимаются они дистанционно или в стенах учебного заведения. Так школьники как минимум должны освоить программу в пределах ФГОС. Также они должны пройти промежуточную и итоговую аттестации </a:t>
            </a:r>
            <a:r>
              <a:rPr lang="ru-RU" sz="2700" dirty="0" smtClean="0">
                <a:latin typeface="+mn-lt"/>
              </a:rPr>
              <a:t/>
            </a:r>
            <a:br>
              <a:rPr lang="ru-RU" sz="2700" dirty="0" smtClean="0">
                <a:latin typeface="+mn-lt"/>
              </a:rPr>
            </a:br>
            <a:endParaRPr lang="ru-RU" sz="2700" dirty="0">
              <a:latin typeface="+mn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0" y="0"/>
            <a:ext cx="914400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  ШАГ 1.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Установите режим дня. Сохраните в нем привычный ребенку распорядок — утренний подъем и отход ко сну, разделение времени на прием пищи (три основных приема пищи и три перекуса), учебу и отдых. Не забудьте про творчество и физические упражнения.</a:t>
            </a: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  Режим занятий  следует организовать  с учетом периода наибольшей активности мозга 9-11 часов утра.  Необходимо проводить динамические паузы на 15-20 мин. для  профилактики зрения и осанки.</a:t>
            </a: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  Важно выполнять домашние задания ежедневно. Это позволит распределить нагрузку на весь период дистанционного обучения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0" y="0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   ШАГ 2.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Составьте расписание уроков на каждый день с учетом учебы и отдыха. Учитывайте, что при правильной организации учебного процесса для младших школьников время занятий не должно превышать трех часов в день (без учета переменок), а для средней и старшей школы — пяти часов. Распишите задания на каждый день так, чтобы каждому из уроков было посвящено максимум 40 минут времени, а между предметами оставьте 20 минут для отдыха.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8194" name="Picture 2" descr="https://avatars.mds.yandex.net/get-pdb/1551693/73ebe1fc-33c5-434b-af1f-a27772112e43/s1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4191000"/>
            <a:ext cx="6096000" cy="266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0" y="152400"/>
            <a:ext cx="91440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  ШАГ 3.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Организуйте рабочее место. Все необходимое для учебы должно быть в зоне доступности руки, при этом мобильный телефон и другие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гаджеты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нужно убирать с рабочей зоны. Экспериментально доказано: если смартфон находится в зоне досягаемости, пусть даже в выключенном состоянии, ребенок намного хуже решает математические задачи, чем когда телефон лежит в другой комнате.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7174" name="Picture 6" descr="https://img2.freepng.ru/20181206/tco/kisspng-vector-graphics-stock-photography-clip-art-portabl-5c09787dcc6ab9.337734951544124541837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3581400"/>
            <a:ext cx="5486400" cy="3276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52400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b="1" dirty="0" smtClean="0"/>
              <a:t>    ШАГ 4.</a:t>
            </a:r>
            <a:r>
              <a:rPr lang="ru-RU" sz="2400" dirty="0" smtClean="0"/>
              <a:t> Продумайте стимулы и санкции — без них не обойтись. Например, можно договориться с ребенком, что после завершения карантина при условии эффективного обучения на дому, родители осуществят его мечту. Договор можно составить письменно с указанием того, что пропуск или неверно сделанное задание по школьной программе отсрочивает реализацию мечты еще на один день.</a:t>
            </a:r>
            <a:endParaRPr lang="ru-RU" sz="2400" dirty="0"/>
          </a:p>
        </p:txBody>
      </p:sp>
      <p:pic>
        <p:nvPicPr>
          <p:cNvPr id="6146" name="Picture 2" descr="https://img2.freepng.ru/20180222/gfe/kisspng-download-cartoon-books-are-the-ladder-of-people-on-board-5a8f0809bc6949.15459763151932314577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3429000"/>
            <a:ext cx="4572000" cy="32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 noChangeArrowheads="1"/>
          </p:cNvSpPr>
          <p:nvPr/>
        </p:nvSpPr>
        <p:spPr bwMode="auto">
          <a:xfrm>
            <a:off x="0" y="0"/>
            <a:ext cx="9144000" cy="5011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  ШАГ 5.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Каждый день обсуждайте с ребенком результаты учебного дня — что получилось или пока не получилось, ищите вместе ответ на нерешенный вопрос. При каждом успехе школьника  выражайте радость, восхищение, уважение достижениями ребенка, так как это подстегивает его стремление к новым знаниям.</a:t>
            </a:r>
            <a:r>
              <a:rPr lang="ru-RU" sz="2400" dirty="0" smtClean="0"/>
              <a:t> 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/>
              <a:t>    </a:t>
            </a:r>
            <a:r>
              <a:rPr lang="ru-RU" sz="2400" dirty="0" err="1" smtClean="0"/>
              <a:t>Онлайн-обучение</a:t>
            </a:r>
            <a:r>
              <a:rPr lang="ru-RU" sz="2400" dirty="0" smtClean="0"/>
              <a:t> увеличивает время пребывания ребенка в сети, но после уроков не запрещайте ему использовать </a:t>
            </a:r>
            <a:r>
              <a:rPr lang="ru-RU" sz="2400" dirty="0" err="1" smtClean="0"/>
              <a:t>гаджеты</a:t>
            </a:r>
            <a:r>
              <a:rPr lang="ru-RU" sz="2400" dirty="0" smtClean="0"/>
              <a:t>. Попробуйте вместе найти баланс.</a:t>
            </a: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5122" name="Picture 2" descr="https://sochinyshka.ru/wp-content/uploads/2019/11/te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810000"/>
            <a:ext cx="4572000" cy="304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839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dirty="0" smtClean="0"/>
              <a:t>  </a:t>
            </a:r>
            <a:r>
              <a:rPr lang="ru-RU" sz="2400" b="1" dirty="0" smtClean="0"/>
              <a:t>ШАГ 6. </a:t>
            </a:r>
            <a:r>
              <a:rPr lang="ru-RU" sz="2400" dirty="0" smtClean="0"/>
              <a:t>Остерегайтесь  соблазна делать задания за ученика. </a:t>
            </a:r>
          </a:p>
          <a:p>
            <a:pPr algn="just">
              <a:lnSpc>
                <a:spcPct val="150000"/>
              </a:lnSpc>
            </a:pPr>
            <a:r>
              <a:rPr lang="ru-RU" sz="2400" dirty="0" smtClean="0"/>
              <a:t>Часто нам проще сесть и быстро все сделать самим, чем объяснять, проверять, тратить на это время и эмоции. И все же лучше стараться мотивировать ребенка, стараться его заинтересовать и подвести к тому, что он справится с заданием сам.</a:t>
            </a:r>
            <a:endParaRPr lang="ru-RU" sz="2400" dirty="0"/>
          </a:p>
        </p:txBody>
      </p:sp>
      <p:pic>
        <p:nvPicPr>
          <p:cNvPr id="4098" name="Picture 2" descr="https://avatars.mds.yandex.net/get-pdb/1525435/ae4763b8-9c9b-4ab8-9b80-fc5115cacd8e/s1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3048000"/>
            <a:ext cx="502920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-159305"/>
            <a:ext cx="9144000" cy="7848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 ШАГ 7.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Чтобы ребенок активнее с утра включался в учебу продумайте дневную одежду, которая будет создавать рабочий настрой. Если же школьник целый день будет ходить по квартире в пижаме, он не сможет мобилизовать силы, чтобы сосредоточиться на уроках.</a:t>
            </a:r>
            <a:r>
              <a:rPr lang="ru-RU" sz="2400" dirty="0" smtClean="0"/>
              <a:t> 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ru-RU" sz="2400" dirty="0" smtClean="0"/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ru-RU" sz="2400" dirty="0" smtClean="0"/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ru-RU" sz="2400" dirty="0" smtClean="0"/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ru-RU" sz="2400" dirty="0" smtClean="0"/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/>
              <a:t> ШАГ 8.</a:t>
            </a:r>
            <a:r>
              <a:rPr lang="ru-RU" sz="2400" dirty="0" smtClean="0"/>
              <a:t> Используйте время после прохождения дистанционных уроков для общения со своим ребенком. Читайте, играйте, сморите фильмы, готовьте еду но, главное, делайте это вместе.</a:t>
            </a: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3074" name="Picture 2" descr="https://c7.uihere.com/files/725/648/890/desktop-wallpaper-school-boy-clip-art-estudian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133600"/>
            <a:ext cx="3352800" cy="2895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</TotalTime>
  <Words>187</Words>
  <Application>Microsoft Office PowerPoint</Application>
  <PresentationFormat>Экран (4:3)</PresentationFormat>
  <Paragraphs>25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Дистанционное обучение - это взаимодействие учителя и учащихся между собой на расстоянии, отражающее все присущие учебному процессу компоненты и реализуемое специфичными средствами Интернет-технологий или другими средствами, предусматривающими интерактивность (электронный журнал, электронная почта, WhatsApp, телефонный режим).        Обучающиеся в дистанционной форме имеют все права и несут все обязанности, предусмотренные Федеральным Законом «Об образовании в Российской Федерации» и уставом учебного заведения. К школьникам  государство предъявляет одинаковые требования по освоению программы, вне зависимости от того, занимаются они дистанционно или в стенах учебного заведения. Так школьники как минимум должны освоить программу в пределах ФГОС. Также они должны пройти промежуточную и итоговую аттестации 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Дистанционное обучение. Советы родителям как организовать обучение на дому и помочь ребенку</dc:title>
  <dc:creator>Лена</dc:creator>
  <cp:lastModifiedBy>евросеть</cp:lastModifiedBy>
  <cp:revision>19</cp:revision>
  <dcterms:created xsi:type="dcterms:W3CDTF">2020-04-03T18:10:19Z</dcterms:created>
  <dcterms:modified xsi:type="dcterms:W3CDTF">2020-04-04T08:59:14Z</dcterms:modified>
</cp:coreProperties>
</file>