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1" r:id="rId2"/>
    <p:sldId id="263" r:id="rId3"/>
    <p:sldId id="265" r:id="rId4"/>
    <p:sldId id="266" r:id="rId5"/>
    <p:sldId id="256" r:id="rId6"/>
    <p:sldId id="267" r:id="rId7"/>
    <p:sldId id="257" r:id="rId8"/>
    <p:sldId id="268" r:id="rId9"/>
    <p:sldId id="258" r:id="rId10"/>
    <p:sldId id="271" r:id="rId11"/>
    <p:sldId id="270" r:id="rId12"/>
    <p:sldId id="269" r:id="rId13"/>
    <p:sldId id="272" r:id="rId14"/>
    <p:sldId id="259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81" d="100"/>
          <a:sy n="81" d="100"/>
        </p:scale>
        <p:origin x="-3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питания</a:t>
            </a:r>
            <a:r>
              <a:rPr lang="ru-RU" i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предлагаемой продукции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</c:v>
                </c:pt>
                <c:pt idx="1">
                  <c:v>23</c:v>
                </c:pt>
                <c:pt idx="2">
                  <c:v>90</c:v>
                </c:pt>
                <c:pt idx="3">
                  <c:v>62</c:v>
                </c:pt>
                <c:pt idx="4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обслуживания 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55681594488189"/>
          <c:y val="0.10014843133929434"/>
          <c:w val="0.54136368110236177"/>
          <c:h val="0.812045471699958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</c:v>
                </c:pt>
                <c:pt idx="1">
                  <c:v>40</c:v>
                </c:pt>
                <c:pt idx="2">
                  <c:v>69</c:v>
                </c:pt>
                <c:pt idx="3">
                  <c:v>63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1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Устраивает ли Вас столовая нашей школы</a:t>
            </a:r>
            <a:endParaRPr lang="ru-RU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111</c:v>
                </c:pt>
                <c:pt idx="1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1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Устраивает ли Вас меню нашей столовой</a:t>
            </a:r>
            <a:endParaRPr lang="ru-RU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111</c:v>
                </c:pt>
                <c:pt idx="1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EF6-63B9-4093-8C84-3B2AF9B5508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2E8DBE6-F9E6-4603-AEB2-790302F76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14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EF6-63B9-4093-8C84-3B2AF9B5508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E8DBE6-F9E6-4603-AEB2-790302F76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01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EF6-63B9-4093-8C84-3B2AF9B5508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E8DBE6-F9E6-4603-AEB2-790302F76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360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EF6-63B9-4093-8C84-3B2AF9B5508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E8DBE6-F9E6-4603-AEB2-790302F76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9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EF6-63B9-4093-8C84-3B2AF9B5508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E8DBE6-F9E6-4603-AEB2-790302F76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5447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EF6-63B9-4093-8C84-3B2AF9B5508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E8DBE6-F9E6-4603-AEB2-790302F76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22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EF6-63B9-4093-8C84-3B2AF9B5508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DBE6-F9E6-4603-AEB2-790302F76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96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EF6-63B9-4093-8C84-3B2AF9B5508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DBE6-F9E6-4603-AEB2-790302F76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73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EF6-63B9-4093-8C84-3B2AF9B5508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DBE6-F9E6-4603-AEB2-790302F76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60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EF6-63B9-4093-8C84-3B2AF9B5508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E8DBE6-F9E6-4603-AEB2-790302F76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2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EF6-63B9-4093-8C84-3B2AF9B5508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E8DBE6-F9E6-4603-AEB2-790302F76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8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EF6-63B9-4093-8C84-3B2AF9B5508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E8DBE6-F9E6-4603-AEB2-790302F76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1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EF6-63B9-4093-8C84-3B2AF9B5508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DBE6-F9E6-4603-AEB2-790302F76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58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EF6-63B9-4093-8C84-3B2AF9B5508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DBE6-F9E6-4603-AEB2-790302F76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56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EF6-63B9-4093-8C84-3B2AF9B5508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DBE6-F9E6-4603-AEB2-790302F76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50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67EF6-63B9-4093-8C84-3B2AF9B5508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E8DBE6-F9E6-4603-AEB2-790302F76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4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67EF6-63B9-4093-8C84-3B2AF9B5508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2E8DBE6-F9E6-4603-AEB2-790302F76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488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3142" y="0"/>
            <a:ext cx="11288487" cy="4060371"/>
          </a:xfrm>
        </p:spPr>
        <p:txBody>
          <a:bodyPr>
            <a:normAutofit/>
          </a:bodyPr>
          <a:lstStyle/>
          <a:p>
            <a:r>
              <a:rPr lang="ru-RU" sz="65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Потребительская конференция </a:t>
            </a:r>
            <a:endParaRPr lang="ru-RU" sz="65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80890"/>
          </a:xfrm>
        </p:spPr>
        <p:txBody>
          <a:bodyPr>
            <a:normAutofit/>
          </a:bodyPr>
          <a:lstStyle/>
          <a:p>
            <a:pPr algn="ctr"/>
            <a:r>
              <a:rPr lang="ru-RU" sz="6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3А</a:t>
            </a:r>
            <a:endParaRPr lang="ru-RU" sz="6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3857" y="1280890"/>
            <a:ext cx="8931727" cy="5577109"/>
          </a:xfrm>
        </p:spPr>
        <p:txBody>
          <a:bodyPr anchor="ctr"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Вопрос, требовавший пояснений учащегося, если в предыдущем вопросе был выбран вариант «Нет, не устраивает». Основные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недовольствия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выдвинутые респондентами: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Большие очереди;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Медленное обслуживание;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Высокие цены</a:t>
            </a:r>
          </a:p>
          <a:p>
            <a:pPr marL="0" indent="0">
              <a:spcBef>
                <a:spcPts val="0"/>
              </a:spcBef>
              <a:buNone/>
            </a:pPr>
            <a:endParaRPr lang="ru-RU" sz="3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80890"/>
          </a:xfrm>
        </p:spPr>
        <p:txBody>
          <a:bodyPr>
            <a:normAutofit/>
          </a:bodyPr>
          <a:lstStyle/>
          <a:p>
            <a:pPr algn="ctr"/>
            <a:r>
              <a:rPr lang="ru-RU" sz="6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вопрос </a:t>
            </a:r>
            <a:endParaRPr lang="ru-RU" sz="6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971" y="0"/>
            <a:ext cx="8942613" cy="6857999"/>
          </a:xfrm>
        </p:spPr>
        <p:txBody>
          <a:bodyPr anchor="ctr"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Предпоследний вопрос анкеты предполагал оставление пожеланий и предпочтений блюд и был сформулирован следующим образом: «Какие блюда Вы хотели бы добавить в меню нашей столовой?» </a:t>
            </a:r>
          </a:p>
        </p:txBody>
      </p:sp>
    </p:spTree>
    <p:extLst>
      <p:ext uri="{BB962C8B-B14F-4D97-AF65-F5344CB8AC3E}">
        <p14:creationId xmlns:p14="http://schemas.microsoft.com/office/powerpoint/2010/main" val="27987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80890"/>
          </a:xfrm>
        </p:spPr>
        <p:txBody>
          <a:bodyPr>
            <a:normAutofit/>
          </a:bodyPr>
          <a:lstStyle/>
          <a:p>
            <a:pPr algn="ctr"/>
            <a:r>
              <a:rPr lang="ru-RU" sz="6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4А</a:t>
            </a:r>
            <a:endParaRPr lang="ru-RU" sz="6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3857" y="1280890"/>
            <a:ext cx="8931727" cy="5577109"/>
          </a:xfrm>
        </p:spPr>
        <p:txBody>
          <a:bodyPr anchor="ctr"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Вопрос, требовавший пояснений учащегося, если в предыдущем вопросе был выбран вариант «Нет, не устраивает». Основные недовольства выдвинутые респондентами: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Малое разнообразие меню;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Покупная продукция;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Отсутствия разнообразия собственной кондитерской продукции;</a:t>
            </a:r>
          </a:p>
          <a:p>
            <a:pPr marL="0" indent="0">
              <a:spcBef>
                <a:spcPts val="0"/>
              </a:spcBef>
              <a:buNone/>
            </a:pPr>
            <a:endParaRPr lang="ru-RU" sz="3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4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80890"/>
          </a:xfrm>
        </p:spPr>
        <p:txBody>
          <a:bodyPr>
            <a:normAutofit/>
          </a:bodyPr>
          <a:lstStyle/>
          <a:p>
            <a:pPr algn="ctr"/>
            <a:r>
              <a:rPr lang="ru-RU" sz="6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Пятый вопрос </a:t>
            </a:r>
            <a:endParaRPr lang="ru-RU" sz="6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971" y="0"/>
            <a:ext cx="8942613" cy="6857999"/>
          </a:xfrm>
        </p:spPr>
        <p:txBody>
          <a:bodyPr anchor="ctr"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анкеты «Устраивает </a:t>
            </a: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Вас меню нашей столовой?», как и третий имел два варианта ответа: «Да, устраивает» и «Нет, не устраивает» и также требовал пояснения. </a:t>
            </a:r>
          </a:p>
        </p:txBody>
      </p:sp>
    </p:spTree>
    <p:extLst>
      <p:ext uri="{BB962C8B-B14F-4D97-AF65-F5344CB8AC3E}">
        <p14:creationId xmlns:p14="http://schemas.microsoft.com/office/powerpoint/2010/main" val="10016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06305893"/>
              </p:ext>
            </p:extLst>
          </p:nvPr>
        </p:nvGraphicFramePr>
        <p:xfrm>
          <a:off x="803189" y="0"/>
          <a:ext cx="1020668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6485238" y="2854412"/>
            <a:ext cx="1025611" cy="12294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«Да»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(56%) 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3968578" y="2854411"/>
            <a:ext cx="1025611" cy="12294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«Нет»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(44%) 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34143"/>
          </a:xfrm>
        </p:spPr>
        <p:txBody>
          <a:bodyPr>
            <a:normAutofit/>
          </a:bodyPr>
          <a:lstStyle/>
          <a:p>
            <a:pPr algn="ctr"/>
            <a:r>
              <a:rPr lang="ru-RU" sz="5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Пожелания по содержанию меню</a:t>
            </a:r>
            <a:endParaRPr lang="ru-RU" sz="5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086" y="1280890"/>
            <a:ext cx="10472057" cy="5577109"/>
          </a:xfrm>
        </p:spPr>
        <p:txBody>
          <a:bodyPr numCol="2" anchor="t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Сметанник;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Эклеры с варенной сгущенкой;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Муравейник;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Трубочка с варенной сгущенкой;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Круассаны с ягодными начинками;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Паутинка;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Сосиска в тесте;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Хачапури;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Оладьи;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Березка;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9"/>
          <a:stretch/>
        </p:blipFill>
        <p:spPr>
          <a:xfrm>
            <a:off x="968828" y="1381867"/>
            <a:ext cx="4985657" cy="30441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" t="6075" r="218" b="7600"/>
          <a:stretch/>
        </p:blipFill>
        <p:spPr>
          <a:xfrm>
            <a:off x="6144985" y="1381867"/>
            <a:ext cx="4985657" cy="304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315" y="315686"/>
            <a:ext cx="10472057" cy="6466113"/>
          </a:xfrm>
        </p:spPr>
        <p:txBody>
          <a:bodyPr numCol="2" anchor="t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Сок в ассортименте;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Кофе / кофейная машина;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Какао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Разнообразие первых блюд (супов);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Сырники с изюмом;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Творожная запеканка;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Пельмени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Печень куриная;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Овощное рагу;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Жаркое по-домашнему;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Омлет;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Фруктовый салат;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Йогурты;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Плов;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Фрукты;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43" y="3369451"/>
            <a:ext cx="6727371" cy="33022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1"/>
          <a:stretch/>
        </p:blipFill>
        <p:spPr>
          <a:xfrm>
            <a:off x="5508172" y="315364"/>
            <a:ext cx="3439886" cy="30544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90" y="315364"/>
            <a:ext cx="2481943" cy="2481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353" y="348022"/>
            <a:ext cx="2096328" cy="24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80890"/>
          </a:xfrm>
        </p:spPr>
        <p:txBody>
          <a:bodyPr>
            <a:normAutofit/>
          </a:bodyPr>
          <a:lstStyle/>
          <a:p>
            <a:pPr algn="ctr"/>
            <a:r>
              <a:rPr lang="ru-RU" sz="6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Шестой вопрос </a:t>
            </a:r>
            <a:endParaRPr lang="ru-RU" sz="6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971" y="0"/>
            <a:ext cx="8942613" cy="6857999"/>
          </a:xfrm>
        </p:spPr>
        <p:txBody>
          <a:bodyPr anchor="ctr"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последнем вопросе анкеты учащимся было предложено оставить свои пожелания: «Какие пожелания по качеству и / или обслуживанию нашей столовой Вы хотели бы передать?» </a:t>
            </a:r>
          </a:p>
        </p:txBody>
      </p:sp>
    </p:spTree>
    <p:extLst>
      <p:ext uri="{BB962C8B-B14F-4D97-AF65-F5344CB8AC3E}">
        <p14:creationId xmlns:p14="http://schemas.microsoft.com/office/powerpoint/2010/main" val="41802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34143"/>
          </a:xfrm>
        </p:spPr>
        <p:txBody>
          <a:bodyPr>
            <a:normAutofit/>
          </a:bodyPr>
          <a:lstStyle/>
          <a:p>
            <a:pPr algn="ctr"/>
            <a:r>
              <a:rPr lang="ru-RU" sz="5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Пожелания и предложения</a:t>
            </a:r>
            <a:endParaRPr lang="ru-RU" sz="5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086" y="1280890"/>
            <a:ext cx="10472057" cy="5577109"/>
          </a:xfrm>
        </p:spPr>
        <p:txBody>
          <a:bodyPr numCol="1" anchor="t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обработки анкет были выбрана наиболее важные и повторяющиеся предложения по улучшению качества питания и качества обслуживания, среди которых: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Добавить второго работника на раздачу;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 второй буфет;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уважения к ученикам и накрывающего персонала;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Соль, сахар и салфетки на столы;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Проблема вытяжки (запах еды по школе);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Расширение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ассортимента готовой продукции и добавление новых блюд;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34143"/>
          </a:xfrm>
        </p:spPr>
        <p:txBody>
          <a:bodyPr>
            <a:normAutofit/>
          </a:bodyPr>
          <a:lstStyle/>
          <a:p>
            <a:pPr algn="ctr"/>
            <a:r>
              <a:rPr lang="ru-RU" sz="5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  <a:endParaRPr lang="ru-RU" sz="5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086" y="1034142"/>
            <a:ext cx="10472057" cy="5823857"/>
          </a:xfrm>
        </p:spPr>
        <p:txBody>
          <a:bodyPr numCol="1" anchor="t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всего предложений было связано с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меньшением очереди на переменах. Так, предлагали «очередь по номеркам», продлить раздачу и добавить сотрудников, а ученик 11 класса Кабанов Дима для контроля очереди предложил оборудовать столовую перилами: 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29" y="2789393"/>
            <a:ext cx="5985159" cy="390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742"/>
            <a:ext cx="12192000" cy="1161147"/>
          </a:xfrm>
        </p:spPr>
        <p:txBody>
          <a:bodyPr>
            <a:normAutofit/>
          </a:bodyPr>
          <a:lstStyle/>
          <a:p>
            <a:pPr algn="ctr"/>
            <a:r>
              <a:rPr lang="ru-RU" sz="6500" i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endParaRPr lang="ru-RU" sz="6500" i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514" y="2024743"/>
            <a:ext cx="10548257" cy="494211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24-го ноября школьная организация Совет Старшеклассников под руководством заместителя директора по воспитательной работе Ерёменко Елены Викторовны, </a:t>
            </a:r>
            <a:r>
              <a:rPr lang="ru-RU" sz="3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улучшения качества питания и обслуживания </a:t>
            </a:r>
            <a:r>
              <a:rPr lang="ru-RU" sz="3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анкетирование, где учащиеся 8-х, 9-х, 10-х и 11-х классов поделились своей оценкой и мнением о нашей столовой.</a:t>
            </a:r>
            <a:endParaRPr lang="ru-RU" sz="3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80890"/>
          </a:xfrm>
        </p:spPr>
        <p:txBody>
          <a:bodyPr>
            <a:normAutofit/>
          </a:bodyPr>
          <a:lstStyle/>
          <a:p>
            <a:pPr algn="ctr"/>
            <a:r>
              <a:rPr lang="ru-RU" sz="6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Пожелания</a:t>
            </a:r>
            <a:endParaRPr lang="ru-RU" sz="6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971" y="0"/>
            <a:ext cx="8942613" cy="6857999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Наравне с предложениями, учащиеся показывали, что несмотря на какие-то недочеты </a:t>
            </a:r>
            <a:r>
              <a:rPr lang="ru-RU" sz="3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 благодарны </a:t>
            </a: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 и сотрудникам столовой выражая искреннюю благодарность и желая столовой процветания! </a:t>
            </a:r>
          </a:p>
        </p:txBody>
      </p:sp>
    </p:spTree>
    <p:extLst>
      <p:ext uri="{BB962C8B-B14F-4D97-AF65-F5344CB8AC3E}">
        <p14:creationId xmlns:p14="http://schemas.microsoft.com/office/powerpoint/2010/main" val="12322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858000"/>
          </a:xfrm>
        </p:spPr>
        <p:txBody>
          <a:bodyPr anchor="ctr">
            <a:normAutofit/>
          </a:bodyPr>
          <a:lstStyle/>
          <a:p>
            <a:pPr algn="ctr"/>
            <a:r>
              <a:rPr lang="ru-RU" sz="7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7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972" y="5900057"/>
            <a:ext cx="9916886" cy="957942"/>
          </a:xfrm>
        </p:spPr>
        <p:txBody>
          <a:bodyPr anchor="ctr"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Старшеклассников </a:t>
            </a:r>
          </a:p>
        </p:txBody>
      </p:sp>
    </p:spTree>
    <p:extLst>
      <p:ext uri="{BB962C8B-B14F-4D97-AF65-F5344CB8AC3E}">
        <p14:creationId xmlns:p14="http://schemas.microsoft.com/office/powerpoint/2010/main" val="104412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82" y="0"/>
            <a:ext cx="12004818" cy="1230086"/>
          </a:xfrm>
        </p:spPr>
        <p:txBody>
          <a:bodyPr>
            <a:normAutofit/>
          </a:bodyPr>
          <a:lstStyle/>
          <a:p>
            <a:pPr algn="ctr"/>
            <a:r>
              <a:rPr lang="ru-RU" sz="6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анкеты </a:t>
            </a:r>
            <a:endParaRPr lang="ru-RU" sz="6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857" y="1959428"/>
            <a:ext cx="9742714" cy="48985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состояла из восьми основных, точных и корректных вопросов, где учащийся мог дать оценку по пятибалльной шкале питанию и обслуживани</a:t>
            </a:r>
            <a:r>
              <a:rPr lang="ru-RU" sz="3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3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оставить свои предложения по содержанию меню и устройства столовой.</a:t>
            </a:r>
            <a:endParaRPr lang="ru-RU" sz="3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80890"/>
          </a:xfrm>
        </p:spPr>
        <p:txBody>
          <a:bodyPr>
            <a:normAutofit/>
          </a:bodyPr>
          <a:lstStyle/>
          <a:p>
            <a:pPr algn="ctr"/>
            <a:r>
              <a:rPr lang="ru-RU" sz="6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вопрос </a:t>
            </a:r>
            <a:endParaRPr lang="ru-RU" sz="6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971" y="0"/>
            <a:ext cx="8942613" cy="685800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«Оцените, пожалуйста, качество питания / предлагаемой продукции в нашей столовой.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(Оцените по пятибалльной шкале)»  </a:t>
            </a:r>
          </a:p>
        </p:txBody>
      </p:sp>
    </p:spTree>
    <p:extLst>
      <p:ext uri="{BB962C8B-B14F-4D97-AF65-F5344CB8AC3E}">
        <p14:creationId xmlns:p14="http://schemas.microsoft.com/office/powerpoint/2010/main" val="8297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93010300"/>
              </p:ext>
            </p:extLst>
          </p:nvPr>
        </p:nvGraphicFramePr>
        <p:xfrm>
          <a:off x="729049" y="0"/>
          <a:ext cx="1055267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6225746" y="3781168"/>
            <a:ext cx="1025611" cy="12294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«3»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(45%)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3845010" y="2551671"/>
            <a:ext cx="1025611" cy="12294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«4»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(31%)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6835346" y="1322174"/>
            <a:ext cx="1025611" cy="12294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«2»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(11%) 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900352" y="707425"/>
            <a:ext cx="1025611" cy="12294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«1»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(6%)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965358" y="707425"/>
            <a:ext cx="1025611" cy="12294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«5»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(7%)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7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80890"/>
          </a:xfrm>
        </p:spPr>
        <p:txBody>
          <a:bodyPr>
            <a:normAutofit/>
          </a:bodyPr>
          <a:lstStyle/>
          <a:p>
            <a:pPr algn="ctr"/>
            <a:r>
              <a:rPr lang="ru-RU" sz="6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вопрос </a:t>
            </a:r>
            <a:endParaRPr lang="ru-RU" sz="6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971" y="0"/>
            <a:ext cx="8942613" cy="685800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«Оцените, пожалуйста, качество обслуживания в нашей столовой.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(Оцените по пятибалльной шкале)»  </a:t>
            </a:r>
          </a:p>
        </p:txBody>
      </p:sp>
    </p:spTree>
    <p:extLst>
      <p:ext uri="{BB962C8B-B14F-4D97-AF65-F5344CB8AC3E}">
        <p14:creationId xmlns:p14="http://schemas.microsoft.com/office/powerpoint/2010/main" val="378957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58191445"/>
              </p:ext>
            </p:extLst>
          </p:nvPr>
        </p:nvGraphicFramePr>
        <p:xfrm>
          <a:off x="691977" y="0"/>
          <a:ext cx="1033024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3845010" y="2551671"/>
            <a:ext cx="1025611" cy="12294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«4»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(31%)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5471984" y="4213655"/>
            <a:ext cx="1025611" cy="12294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«3»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(34%)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070125" y="2397213"/>
            <a:ext cx="1025611" cy="12294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«2»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(20%) 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984789" y="1078128"/>
            <a:ext cx="1025611" cy="12294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«1»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(10%)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125996" y="769208"/>
            <a:ext cx="1025611" cy="12294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«5»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(4%)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84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80890"/>
          </a:xfrm>
        </p:spPr>
        <p:txBody>
          <a:bodyPr>
            <a:normAutofit/>
          </a:bodyPr>
          <a:lstStyle/>
          <a:p>
            <a:pPr algn="ctr"/>
            <a:r>
              <a:rPr lang="ru-RU" sz="6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вопрос </a:t>
            </a:r>
            <a:endParaRPr lang="ru-RU" sz="6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971" y="766118"/>
            <a:ext cx="8942613" cy="6091881"/>
          </a:xfrm>
        </p:spPr>
        <p:txBody>
          <a:bodyPr anchor="ctr"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вопрос анкеты «Устраивает ли Вас столовая нашей школы?» имел два варианта ответа «Да, всё устраивает» и «Нет, не устраивает», который требовал от себя пояснений.  </a:t>
            </a:r>
          </a:p>
          <a:p>
            <a:pPr marL="0" indent="0">
              <a:spcBef>
                <a:spcPts val="0"/>
              </a:spcBef>
              <a:buNone/>
            </a:pPr>
            <a:endParaRPr lang="ru-RU" sz="3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5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02600331"/>
              </p:ext>
            </p:extLst>
          </p:nvPr>
        </p:nvGraphicFramePr>
        <p:xfrm>
          <a:off x="803189" y="0"/>
          <a:ext cx="1020668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6485238" y="2854412"/>
            <a:ext cx="1025611" cy="12294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«Да»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(56%) 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3968578" y="2854411"/>
            <a:ext cx="1025611" cy="12294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«Нет»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(44%) 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8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4910</TotalTime>
  <Words>707</Words>
  <Application>Microsoft Office PowerPoint</Application>
  <PresentationFormat>Произвольный</PresentationFormat>
  <Paragraphs>174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Легкий дым</vt:lpstr>
      <vt:lpstr>Потребительская конференция </vt:lpstr>
      <vt:lpstr>Анкетирование</vt:lpstr>
      <vt:lpstr>Содержание анкеты </vt:lpstr>
      <vt:lpstr>Первый вопрос </vt:lpstr>
      <vt:lpstr>Презентация PowerPoint</vt:lpstr>
      <vt:lpstr>Второй вопрос </vt:lpstr>
      <vt:lpstr>Презентация PowerPoint</vt:lpstr>
      <vt:lpstr>Третий вопрос </vt:lpstr>
      <vt:lpstr>Презентация PowerPoint</vt:lpstr>
      <vt:lpstr>Вопрос 3А</vt:lpstr>
      <vt:lpstr>Четвертый вопрос </vt:lpstr>
      <vt:lpstr>Вопрос 4А</vt:lpstr>
      <vt:lpstr>Пятый вопрос </vt:lpstr>
      <vt:lpstr>Презентация PowerPoint</vt:lpstr>
      <vt:lpstr>Пожелания по содержанию меню</vt:lpstr>
      <vt:lpstr>Презентация PowerPoint</vt:lpstr>
      <vt:lpstr>Шестой вопрос </vt:lpstr>
      <vt:lpstr>Пожелания и предложения</vt:lpstr>
      <vt:lpstr>Предложения</vt:lpstr>
      <vt:lpstr>Пожелания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Жека</dc:creator>
  <cp:lastModifiedBy>Елена</cp:lastModifiedBy>
  <cp:revision>11</cp:revision>
  <dcterms:created xsi:type="dcterms:W3CDTF">2015-11-24T16:56:22Z</dcterms:created>
  <dcterms:modified xsi:type="dcterms:W3CDTF">2016-02-10T08:35:33Z</dcterms:modified>
</cp:coreProperties>
</file>